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1" autoAdjust="0"/>
    <p:restoredTop sz="94660"/>
  </p:normalViewPr>
  <p:slideViewPr>
    <p:cSldViewPr snapToGrid="0">
      <p:cViewPr varScale="1">
        <p:scale>
          <a:sx n="63" d="100"/>
          <a:sy n="63" d="100"/>
        </p:scale>
        <p:origin x="3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F6175-2B83-E85A-F78D-B8A8A06CD2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1137" y="495567"/>
            <a:ext cx="8689976" cy="1769961"/>
          </a:xfrm>
        </p:spPr>
        <p:txBody>
          <a:bodyPr/>
          <a:lstStyle/>
          <a:p>
            <a:r>
              <a:rPr lang="nl-BE" sz="6000" dirty="0">
                <a:solidFill>
                  <a:srgbClr val="232323"/>
                </a:solidFill>
                <a:effectLst/>
                <a:latin typeface="Times New Roman" panose="02020603050405020304" pitchFamily="18" charset="0"/>
              </a:rPr>
              <a:t>Aswoensdag.</a:t>
            </a:r>
            <a:r>
              <a:rPr lang="nl-BE" sz="1800" dirty="0">
                <a:solidFill>
                  <a:srgbClr val="232323"/>
                </a:solidFill>
                <a:effectLst/>
                <a:latin typeface="Times New Roman" panose="02020603050405020304" pitchFamily="18" charset="0"/>
              </a:rPr>
              <a:t> </a:t>
            </a:r>
            <a:br>
              <a:rPr lang="nl-BE" sz="1800" dirty="0">
                <a:solidFill>
                  <a:srgbClr val="232323"/>
                </a:solidFill>
                <a:effectLst/>
                <a:latin typeface="Times New Roman" panose="02020603050405020304" pitchFamily="18" charset="0"/>
              </a:rPr>
            </a:br>
            <a:endParaRPr lang="nl-BE" dirty="0"/>
          </a:p>
        </p:txBody>
      </p:sp>
      <p:pic>
        <p:nvPicPr>
          <p:cNvPr id="1028" name="Picture 4" descr="Aswoensdag in onze parochies - RK Haarlem en BOAZ">
            <a:extLst>
              <a:ext uri="{FF2B5EF4-FFF2-40B4-BE49-F238E27FC236}">
                <a16:creationId xmlns:a16="http://schemas.microsoft.com/office/drawing/2014/main" id="{875FC8F4-FB46-ECA1-43F7-015820443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7058" y="2118033"/>
            <a:ext cx="7057883" cy="396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479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C939DF-74EA-3FCA-EBEA-6254824CB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836" y="1086284"/>
            <a:ext cx="4702327" cy="46854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5F3CF7-7B0C-8361-80E7-5104A520E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835" y="147339"/>
            <a:ext cx="3060365" cy="30493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917C8F-C516-241B-82CA-3BEC61A61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35" y="3661291"/>
            <a:ext cx="3060365" cy="3049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C11C53-ACF2-892F-0F77-3A622D6DB4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6799" y="147339"/>
            <a:ext cx="3060366" cy="30493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4C4273-17F4-61DF-1503-4FF24F869F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6799" y="3656914"/>
            <a:ext cx="3060366" cy="304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86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4C856-01F2-5309-DA5D-391D8B12C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6000" dirty="0">
                <a:solidFill>
                  <a:srgbClr val="232323"/>
                </a:solidFill>
                <a:effectLst/>
                <a:latin typeface="Times New Roman" panose="02020603050405020304" pitchFamily="18" charset="0"/>
              </a:rPr>
              <a:t>Wanneer begint de Veertigdagentijd?</a:t>
            </a:r>
            <a:br>
              <a:rPr lang="nl-BE" sz="6000" dirty="0">
                <a:solidFill>
                  <a:srgbClr val="232323"/>
                </a:solidFill>
                <a:effectLst/>
                <a:latin typeface="Times New Roman" panose="02020603050405020304" pitchFamily="18" charset="0"/>
              </a:rPr>
            </a:br>
            <a:endParaRPr lang="nl-BE" sz="6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111744-EE34-D94E-0019-B879B20663C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854656" y="1787500"/>
            <a:ext cx="6482687" cy="4844547"/>
          </a:xfrm>
        </p:spPr>
      </p:pic>
    </p:spTree>
    <p:extLst>
      <p:ext uri="{BB962C8B-B14F-4D97-AF65-F5344CB8AC3E}">
        <p14:creationId xmlns:p14="http://schemas.microsoft.com/office/powerpoint/2010/main" val="394559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16745-8866-D80B-772A-4A6190097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13550"/>
            <a:ext cx="10364451" cy="1596177"/>
          </a:xfrm>
        </p:spPr>
        <p:txBody>
          <a:bodyPr>
            <a:normAutofit/>
          </a:bodyPr>
          <a:lstStyle/>
          <a:p>
            <a:r>
              <a:rPr lang="nl-BE" sz="4000" dirty="0">
                <a:solidFill>
                  <a:srgbClr val="232323"/>
                </a:solidFill>
                <a:effectLst/>
                <a:latin typeface="Times New Roman" panose="02020603050405020304" pitchFamily="18" charset="0"/>
              </a:rPr>
              <a:t>Wat is de 40 dagentijd?</a:t>
            </a:r>
            <a:br>
              <a:rPr lang="nl-BE" sz="4000" dirty="0">
                <a:solidFill>
                  <a:srgbClr val="232323"/>
                </a:solidFill>
                <a:effectLst/>
                <a:latin typeface="Times New Roman" panose="02020603050405020304" pitchFamily="18" charset="0"/>
              </a:rPr>
            </a:br>
            <a:endParaRPr lang="nl-BE" sz="4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EE3971-7715-9A3E-DC57-7149E32F259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418" y="908981"/>
            <a:ext cx="4312692" cy="6099144"/>
          </a:xfrm>
        </p:spPr>
      </p:pic>
    </p:spTree>
    <p:extLst>
      <p:ext uri="{BB962C8B-B14F-4D97-AF65-F5344CB8AC3E}">
        <p14:creationId xmlns:p14="http://schemas.microsoft.com/office/powerpoint/2010/main" val="1905128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57D8E-99DD-E4EA-6733-0BFB6038B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99" y="229675"/>
            <a:ext cx="10364451" cy="1596177"/>
          </a:xfrm>
        </p:spPr>
        <p:txBody>
          <a:bodyPr/>
          <a:lstStyle/>
          <a:p>
            <a:r>
              <a:rPr lang="nl-BE" sz="3200" dirty="0">
                <a:solidFill>
                  <a:srgbClr val="232323"/>
                </a:solidFill>
                <a:effectLst/>
                <a:latin typeface="Times New Roman" panose="02020603050405020304" pitchFamily="18" charset="0"/>
              </a:rPr>
              <a:t>Waarom de Veertigdagentijd 40 dagen duurt</a:t>
            </a:r>
            <a:br>
              <a:rPr lang="nl-BE" sz="1800" dirty="0">
                <a:solidFill>
                  <a:srgbClr val="232323"/>
                </a:solidFill>
                <a:effectLst/>
                <a:latin typeface="Times New Roman" panose="02020603050405020304" pitchFamily="18" charset="0"/>
              </a:rPr>
            </a:br>
            <a:endParaRPr lang="nl-BE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169D3F6-D645-1005-11CE-51861DF7C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45397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altLang="nl-BE" sz="1200" b="0" i="0" u="none" strike="noStrike" cap="none" normalizeH="0" baseline="0" dirty="0">
                <a:ln>
                  <a:noFill/>
                </a:ln>
                <a:solidFill>
                  <a:srgbClr val="23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     </a:t>
            </a:r>
            <a:endParaRPr kumimoji="0" lang="nl-BE" altLang="nl-B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0F1DCF3-AF02-E78F-38DB-690A01377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-549275"/>
            <a:ext cx="762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D2F4235E-AF54-191B-4CA3-039D0B9F2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-365125"/>
            <a:ext cx="762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9E1C512-FBB2-9880-0901-DDC32E7F3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-182563"/>
            <a:ext cx="76200" cy="19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545E4DAC-5C92-EE77-9B72-3513EB255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762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A6D851B4-3A60-81D0-540B-E8083FEC8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82563"/>
            <a:ext cx="762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>
            <a:extLst>
              <a:ext uri="{FF2B5EF4-FFF2-40B4-BE49-F238E27FC236}">
                <a16:creationId xmlns:a16="http://schemas.microsoft.com/office/drawing/2014/main" id="{0E2465A4-FCFA-0D1B-ABA6-327E6BD3C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65125"/>
            <a:ext cx="762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8C46EB-0837-D556-3A20-DE4CB0D94DEB}"/>
              </a:ext>
            </a:extLst>
          </p:cNvPr>
          <p:cNvSpPr txBox="1"/>
          <p:nvPr/>
        </p:nvSpPr>
        <p:spPr>
          <a:xfrm>
            <a:off x="453971" y="1962329"/>
            <a:ext cx="1069625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altLang="nl-BE" sz="1800" b="0" i="0" u="none" strike="noStrike" cap="none" normalizeH="0" baseline="0" dirty="0">
                <a:ln>
                  <a:noFill/>
                </a:ln>
                <a:solidFill>
                  <a:srgbClr val="23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nl-BE" altLang="nl-BE" sz="2800" b="0" i="0" u="none" strike="noStrike" cap="none" normalizeH="0" baseline="0" dirty="0">
                <a:ln>
                  <a:noFill/>
                </a:ln>
                <a:solidFill>
                  <a:srgbClr val="23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Mozes bleef </a:t>
            </a:r>
            <a:r>
              <a:rPr kumimoji="0" lang="nl-BE" altLang="nl-BE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40 dagen </a:t>
            </a:r>
            <a:r>
              <a:rPr kumimoji="0" lang="nl-BE" altLang="nl-BE" sz="2800" b="0" i="0" u="none" strike="noStrike" cap="none" normalizeH="0" baseline="0" dirty="0">
                <a:ln>
                  <a:noFill/>
                </a:ln>
                <a:solidFill>
                  <a:srgbClr val="23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 de berg Sinaï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altLang="nl-BE" sz="2800" b="0" i="0" u="none" strike="noStrike" cap="none" normalizeH="0" baseline="0" dirty="0">
                <a:ln>
                  <a:noFill/>
                </a:ln>
                <a:solidFill>
                  <a:srgbClr val="23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 Israëlieten zwierven </a:t>
            </a:r>
            <a:r>
              <a:rPr kumimoji="0" lang="nl-BE" altLang="nl-BE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40 jaar </a:t>
            </a:r>
            <a:r>
              <a:rPr kumimoji="0" lang="nl-BE" altLang="nl-BE" sz="2800" b="0" i="0" u="none" strike="noStrike" cap="none" normalizeH="0" baseline="0" dirty="0">
                <a:ln>
                  <a:noFill/>
                </a:ln>
                <a:solidFill>
                  <a:srgbClr val="23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de woestijn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altLang="nl-BE" sz="2800" b="0" i="0" u="none" strike="noStrike" cap="none" normalizeH="0" baseline="0" dirty="0">
                <a:ln>
                  <a:noFill/>
                </a:ln>
                <a:solidFill>
                  <a:srgbClr val="23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het verhaal van </a:t>
            </a:r>
            <a:r>
              <a:rPr kumimoji="0" lang="nl-BE" altLang="nl-BE" sz="2800" b="0" i="0" u="none" strike="noStrike" cap="none" normalizeH="0" baseline="0" dirty="0" err="1">
                <a:ln>
                  <a:noFill/>
                </a:ln>
                <a:solidFill>
                  <a:srgbClr val="23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Noach</a:t>
            </a:r>
            <a:r>
              <a:rPr kumimoji="0" lang="nl-BE" altLang="nl-BE" sz="2800" b="0" i="0" u="none" strike="noStrike" cap="none" normalizeH="0" baseline="0" dirty="0">
                <a:ln>
                  <a:noFill/>
                </a:ln>
                <a:solidFill>
                  <a:srgbClr val="23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regende het </a:t>
            </a:r>
            <a:r>
              <a:rPr kumimoji="0" lang="nl-BE" altLang="nl-BE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40 dagen en 40 nachten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altLang="nl-BE" sz="2800" b="0" i="0" u="none" strike="noStrike" cap="none" normalizeH="0" baseline="0" dirty="0">
                <a:ln>
                  <a:noFill/>
                </a:ln>
                <a:solidFill>
                  <a:srgbClr val="23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nl-BE" altLang="nl-BE" sz="2400" b="0" i="0" u="none" strike="noStrike" cap="none" normalizeH="0" baseline="0" dirty="0">
                <a:ln>
                  <a:noFill/>
                </a:ln>
                <a:solidFill>
                  <a:srgbClr val="23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 belangrijkste koningen van </a:t>
            </a:r>
            <a:r>
              <a:rPr kumimoji="0" lang="nl-BE" altLang="nl-BE" sz="2400" b="0" i="0" u="none" strike="noStrike" cap="none" normalizeH="0" baseline="0" dirty="0" err="1">
                <a:ln>
                  <a:noFill/>
                </a:ln>
                <a:solidFill>
                  <a:srgbClr val="23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Israel</a:t>
            </a:r>
            <a:r>
              <a:rPr kumimoji="0" lang="nl-BE" altLang="nl-BE" sz="2400" b="0" i="0" u="none" strike="noStrike" cap="none" normalizeH="0" baseline="0" dirty="0">
                <a:ln>
                  <a:noFill/>
                </a:ln>
                <a:solidFill>
                  <a:srgbClr val="23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(David, Salomo en Joas) regeerden </a:t>
            </a:r>
            <a:r>
              <a:rPr kumimoji="0" lang="nl-BE" altLang="nl-BE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40 jaar.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altLang="nl-BE" sz="2800" b="0" i="0" u="none" strike="noStrike" cap="none" normalizeH="0" baseline="0" dirty="0">
                <a:ln>
                  <a:noFill/>
                </a:ln>
                <a:solidFill>
                  <a:srgbClr val="23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BE" altLang="nl-BE" sz="2800" b="0" i="0" u="none" strike="noStrike" cap="none" normalizeH="0" baseline="0" dirty="0" err="1">
                <a:ln>
                  <a:noFill/>
                </a:ln>
                <a:solidFill>
                  <a:srgbClr val="23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Nineve</a:t>
            </a:r>
            <a:r>
              <a:rPr kumimoji="0" lang="nl-BE" altLang="nl-BE" sz="2800" b="0" i="0" u="none" strike="noStrike" cap="none" normalizeH="0" baseline="0" dirty="0">
                <a:ln>
                  <a:noFill/>
                </a:ln>
                <a:solidFill>
                  <a:srgbClr val="23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krijgt </a:t>
            </a:r>
            <a:r>
              <a:rPr kumimoji="0" lang="nl-BE" altLang="nl-BE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40 dagen </a:t>
            </a:r>
            <a:r>
              <a:rPr kumimoji="0" lang="nl-BE" altLang="nl-BE" sz="2800" b="0" i="0" u="none" strike="noStrike" cap="none" normalizeH="0" baseline="0" dirty="0">
                <a:ln>
                  <a:noFill/>
                </a:ln>
                <a:solidFill>
                  <a:srgbClr val="23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om tot inkeer te komen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altLang="nl-BE" sz="2800" b="0" i="0" u="none" strike="noStrike" cap="none" normalizeH="0" baseline="0" dirty="0">
                <a:ln>
                  <a:noFill/>
                </a:ln>
                <a:solidFill>
                  <a:srgbClr val="23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Goliath daagt de Israëlieten </a:t>
            </a:r>
            <a:r>
              <a:rPr kumimoji="0" lang="nl-BE" altLang="nl-BE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40 dagen </a:t>
            </a:r>
            <a:r>
              <a:rPr kumimoji="0" lang="nl-BE" altLang="nl-BE" sz="2800" b="0" i="0" u="none" strike="noStrike" cap="none" normalizeH="0" baseline="0" dirty="0">
                <a:ln>
                  <a:noFill/>
                </a:ln>
                <a:solidFill>
                  <a:srgbClr val="23232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lang uit voordat hij gedood wordt   met een slinger en een steen.</a:t>
            </a:r>
            <a:endParaRPr kumimoji="0" lang="nl-BE" altLang="nl-BE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017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F0A62-E37F-88A3-9481-493057C89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882737"/>
          </a:xfrm>
        </p:spPr>
        <p:txBody>
          <a:bodyPr>
            <a:noAutofit/>
          </a:bodyPr>
          <a:lstStyle/>
          <a:p>
            <a:r>
              <a:rPr lang="nl-BE" sz="6000" dirty="0">
                <a:solidFill>
                  <a:srgbClr val="232323"/>
                </a:solidFill>
                <a:effectLst/>
                <a:latin typeface="Times New Roman" panose="02020603050405020304" pitchFamily="18" charset="0"/>
              </a:rPr>
              <a:t>Waarom vasten?</a:t>
            </a:r>
            <a:br>
              <a:rPr lang="nl-BE" sz="6000" dirty="0">
                <a:solidFill>
                  <a:srgbClr val="232323"/>
                </a:solidFill>
                <a:effectLst/>
                <a:latin typeface="Times New Roman" panose="02020603050405020304" pitchFamily="18" charset="0"/>
              </a:rPr>
            </a:br>
            <a:endParaRPr lang="nl-BE" sz="6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971957-4511-BAC0-7FD3-DF55E31A5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031" y="1362488"/>
            <a:ext cx="2841938" cy="537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24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5E510-0D90-C118-5FAA-C07426682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95437"/>
            <a:ext cx="10364451" cy="1278522"/>
          </a:xfrm>
        </p:spPr>
        <p:txBody>
          <a:bodyPr/>
          <a:lstStyle/>
          <a:p>
            <a:r>
              <a:rPr lang="nl-BE" sz="4800" dirty="0">
                <a:solidFill>
                  <a:srgbClr val="232323"/>
                </a:solidFill>
                <a:effectLst/>
                <a:latin typeface="Times New Roman" panose="02020603050405020304" pitchFamily="18" charset="0"/>
              </a:rPr>
              <a:t>VAST WEL armbandje</a:t>
            </a:r>
            <a:br>
              <a:rPr lang="nl-BE" sz="1800" dirty="0">
                <a:solidFill>
                  <a:srgbClr val="232323"/>
                </a:solidFill>
                <a:effectLst/>
                <a:latin typeface="Times New Roman" panose="02020603050405020304" pitchFamily="18" charset="0"/>
              </a:rPr>
            </a:br>
            <a:endParaRPr lang="nl-B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1011E4-9031-BBA5-003E-CEC0747540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4459" y="1163499"/>
            <a:ext cx="7874759" cy="557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88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42B1D-AF22-F136-09D6-0C4F9C6CE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77324"/>
            <a:ext cx="10364451" cy="896384"/>
          </a:xfrm>
        </p:spPr>
        <p:txBody>
          <a:bodyPr>
            <a:normAutofit fontScale="90000"/>
          </a:bodyPr>
          <a:lstStyle/>
          <a:p>
            <a:r>
              <a:rPr lang="nl-BE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 woorden van de 40-dagentijd</a:t>
            </a:r>
            <a:br>
              <a:rPr lang="nl-BE" sz="18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</a:br>
            <a:endParaRPr lang="nl-BE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8C85120-CD83-43EA-47E8-BE096A95E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053" y="2090110"/>
            <a:ext cx="3140657" cy="208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109F6979-6A3A-F599-ED9A-244A17101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6965" y="2090110"/>
            <a:ext cx="2218067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52212BC6-B205-7F29-E93A-C0050E4E5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5870" y="2090110"/>
            <a:ext cx="2218068" cy="221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3AD44F-E968-5792-2717-3754C5BFD608}"/>
              </a:ext>
            </a:extLst>
          </p:cNvPr>
          <p:cNvSpPr txBox="1"/>
          <p:nvPr/>
        </p:nvSpPr>
        <p:spPr>
          <a:xfrm>
            <a:off x="1780734" y="4484552"/>
            <a:ext cx="863562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nl-BE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 Christenen hebben 3 belangrijke woorden in de 40-dagentijd. Deze woorden zeggen hen waar ze op moeten letten wanneer ze zich voorbereiden op Pasen.</a:t>
            </a:r>
          </a:p>
        </p:txBody>
      </p:sp>
    </p:spTree>
    <p:extLst>
      <p:ext uri="{BB962C8B-B14F-4D97-AF65-F5344CB8AC3E}">
        <p14:creationId xmlns:p14="http://schemas.microsoft.com/office/powerpoint/2010/main" val="1413423464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47</TotalTime>
  <Words>142</Words>
  <Application>Microsoft Office PowerPoint</Application>
  <PresentationFormat>Widescreen</PresentationFormat>
  <Paragraphs>15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Comic Sans MS</vt:lpstr>
      <vt:lpstr>Times New Roman</vt:lpstr>
      <vt:lpstr>Tw Cen MT</vt:lpstr>
      <vt:lpstr>Droplet</vt:lpstr>
      <vt:lpstr>Aswoensdag.  </vt:lpstr>
      <vt:lpstr>PowerPoint Presentation</vt:lpstr>
      <vt:lpstr>Wanneer begint de Veertigdagentijd? </vt:lpstr>
      <vt:lpstr>Wat is de 40 dagentijd? </vt:lpstr>
      <vt:lpstr>Waarom de Veertigdagentijd 40 dagen duurt </vt:lpstr>
      <vt:lpstr>Waarom vasten? </vt:lpstr>
      <vt:lpstr>VAST WEL armbandje </vt:lpstr>
      <vt:lpstr>De woorden van de 40-dagentijd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Mr Dirk</dc:creator>
  <cp:lastModifiedBy>Mr Dirk</cp:lastModifiedBy>
  <cp:revision>3</cp:revision>
  <dcterms:created xsi:type="dcterms:W3CDTF">2025-01-28T11:08:25Z</dcterms:created>
  <dcterms:modified xsi:type="dcterms:W3CDTF">2025-02-02T11:08:51Z</dcterms:modified>
</cp:coreProperties>
</file>